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59" r:id="rId9"/>
    <p:sldId id="260" r:id="rId10"/>
    <p:sldId id="261" r:id="rId11"/>
    <p:sldId id="263" r:id="rId12"/>
    <p:sldId id="287" r:id="rId13"/>
    <p:sldId id="262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81" r:id="rId24"/>
    <p:sldId id="279" r:id="rId25"/>
    <p:sldId id="278" r:id="rId26"/>
    <p:sldId id="276" r:id="rId27"/>
    <p:sldId id="288" r:id="rId28"/>
    <p:sldId id="280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3" autoAdjust="0"/>
    <p:restoredTop sz="94660"/>
  </p:normalViewPr>
  <p:slideViewPr>
    <p:cSldViewPr>
      <p:cViewPr varScale="1">
        <p:scale>
          <a:sx n="69" d="100"/>
          <a:sy n="69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CCCC-5C7F-484B-A7BD-7BA0A17762FB}" type="datetimeFigureOut">
              <a:rPr lang="it-IT" smtClean="0"/>
              <a:pPr/>
              <a:t>20/05/2016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F08AE-1EAE-4002-971E-1652462B096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F08AE-1EAE-4002-971E-1652462B0961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FE7-D598-4450-A9BF-3EC0A797978A}" type="datetime1">
              <a:rPr lang="it-IT" smtClean="0"/>
              <a:t>20/05/2016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C8AA-F32E-463A-BADD-5B7B156812E7}" type="datetime1">
              <a:rPr lang="it-IT" smtClean="0"/>
              <a:t>20/05/2016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8FC-3DC4-420C-92E7-87AD120AD4F4}" type="datetime1">
              <a:rPr lang="it-IT" smtClean="0"/>
              <a:t>20/05/2016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E54-9023-470C-8E96-849E5847CF03}" type="datetime1">
              <a:rPr lang="it-IT" smtClean="0"/>
              <a:t>20/05/2016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5283-3657-4BAF-BC9F-96645D8A87EE}" type="datetime1">
              <a:rPr lang="it-IT" smtClean="0"/>
              <a:t>20/05/2016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53FE-944C-4438-B40E-7AAB288D4F41}" type="datetime1">
              <a:rPr lang="it-IT" smtClean="0"/>
              <a:t>20/05/2016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B4F-EE9A-4D7E-8057-9059F166D2CB}" type="datetime1">
              <a:rPr lang="it-IT" smtClean="0"/>
              <a:t>20/05/2016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6EF6-7D28-44A3-B1DC-CB163E547843}" type="datetime1">
              <a:rPr lang="it-IT" smtClean="0"/>
              <a:t>20/05/2016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2FC2-5485-4E1D-98EA-DE33B3D8F663}" type="datetime1">
              <a:rPr lang="it-IT" smtClean="0"/>
              <a:t>20/05/2016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8FE6-968E-4A62-AF8A-DEBA9C6F7153}" type="datetime1">
              <a:rPr lang="it-IT" smtClean="0"/>
              <a:t>20/05/2016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15C8-AA94-4FF4-A4B7-5DCD997E76A4}" type="datetime1">
              <a:rPr lang="it-IT" smtClean="0"/>
              <a:t>20/05/2016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8B3E-2844-409F-A83E-FC93EB3B2F21}" type="datetime1">
              <a:rPr lang="it-IT" smtClean="0"/>
              <a:t>20/05/2016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5B4F-A50A-45E4-9B52-7FA72AA7A60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ea.it/centro-ausili/index.php?option=com_content&amp;view=category&amp;id=104&amp;Itemid=188" TargetMode="External"/><Relationship Id="rId2" Type="http://schemas.openxmlformats.org/officeDocument/2006/relationships/hyperlink" Target="https://sites.google.com/site/francescaferraro/mate/risorse-per-tut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estrapam.wordpress.com/2016/02/14/analisi-grammaticale/" TargetMode="External"/><Relationship Id="rId5" Type="http://schemas.openxmlformats.org/officeDocument/2006/relationships/hyperlink" Target="http://guamodi.blogspot.it/2015/03/tabelline-con-sintesi-vocale-un-aiuto.html" TargetMode="External"/><Relationship Id="rId4" Type="http://schemas.openxmlformats.org/officeDocument/2006/relationships/hyperlink" Target="http://appdsa.altervista.org/tutte-le-app-scaricabili-gratuitamente-aid-lombardia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ida.orizzontescuola.it/news/documento-del-15-maggio-l%E2%80%99allegato-gli-alunni-con-disturbi-specifici-di-apprendimento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57224" y="714356"/>
            <a:ext cx="738061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FORMAZIONE DOCENTI NEOASSUNTI </a:t>
            </a:r>
          </a:p>
          <a:p>
            <a:pPr algn="ctr"/>
            <a:r>
              <a:rPr lang="it-I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A.S. 2015/2016</a:t>
            </a:r>
            <a:endParaRPr lang="it-IT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285984" y="2643182"/>
            <a:ext cx="4929222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BES E DISABILITA'</a:t>
            </a:r>
            <a:endParaRPr lang="it-IT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071538" y="4143380"/>
            <a:ext cx="7358114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it-IT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LA NORMATIVA SULL’INCLUSIONE SCOLASTICA:</a:t>
            </a:r>
          </a:p>
          <a:p>
            <a:pPr algn="ctr" rtl="0"/>
            <a:r>
              <a:rPr lang="it-IT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LA RISPOSTA DELLA SCUOLA AI“BISOGNI EDUCATIVI SPECIALI” </a:t>
            </a:r>
            <a:endParaRPr lang="it-IT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357554" y="5929330"/>
            <a:ext cx="2944812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it-IT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9" name="Immagine 8" descr="C:\Users\Utente\Pictures\bes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1714512" cy="148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2" descr="Risultati immagini per immagini disabilità e scu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571744"/>
            <a:ext cx="1500191" cy="15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Dott.ssa Antonia </a:t>
            </a:r>
            <a:r>
              <a:rPr lang="it-IT" dirty="0" err="1" smtClean="0"/>
              <a:t>Saponaro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714356"/>
            <a:ext cx="7010400" cy="785818"/>
          </a:xfrm>
        </p:spPr>
        <p:txBody>
          <a:bodyPr/>
          <a:lstStyle/>
          <a:p>
            <a:pPr eaLnBrk="1" hangingPunct="1"/>
            <a:r>
              <a:rPr lang="it-IT" dirty="0" smtClean="0"/>
              <a:t>Un po’ di chiarezza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-300000">
            <a:off x="3060314" y="1565942"/>
            <a:ext cx="3214710" cy="1516059"/>
          </a:xfrm>
          <a:prstGeom prst="wedgeEllipseCallout">
            <a:avLst>
              <a:gd name="adj1" fmla="val -57389"/>
              <a:gd name="adj2" fmla="val 40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Ma chi sono questi BES?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44977" y="3143248"/>
            <a:ext cx="4613303" cy="34290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70C0"/>
                </a:solidFill>
              </a:rPr>
              <a:t>Tutti quegli alunni che presentano difficoltà richiedenti interventi individualizzati non obbligatoriamente supportati da una diagnosi medica e/o psicologica, ma comunque riferiti a situazioni di difficoltà tali da far prefigurare un intervento mirato e personalizzato.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57158" y="142852"/>
            <a:ext cx="8429625" cy="500066"/>
          </a:xfrm>
          <a:prstGeom prst="rect">
            <a:avLst/>
          </a:prstGeom>
          <a:solidFill>
            <a:srgbClr val="DCF0F6"/>
          </a:solidFill>
          <a:ln w="9525">
            <a:solidFill>
              <a:srgbClr val="0433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LA NORMATIVA SULL’INCLUSIONE SCOLASTICA: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LA RISPOSTA DELLA SCUOLA AI BES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tente\Pictures\bes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3679428" cy="1632594"/>
          </a:xfrm>
          <a:prstGeom prst="rect">
            <a:avLst/>
          </a:prstGeom>
          <a:noFill/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9"/>
            <a:ext cx="7010400" cy="785817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0000"/>
                </a:solidFill>
              </a:rPr>
              <a:t>Osserviamo una classe...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2643182"/>
            <a:ext cx="8175653" cy="32623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Troveremo sempre un certo numero di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ragazzi che hanno difficoltà a raggiungere gli obiettivi e che presentano una richiesta di speciale attenzione.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normativa ci chiede di focalizzare l’attenzione non sulle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difficoltà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 sui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bisogni..</a:t>
            </a: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 b="34486"/>
          <a:stretch>
            <a:fillRect/>
          </a:stretch>
        </p:blipFill>
        <p:spPr bwMode="auto">
          <a:xfrm>
            <a:off x="285720" y="1000108"/>
            <a:ext cx="1857388" cy="14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GLI INSEGNANTI MODIFICANO COSÌ IL LORO APPROCCIO ALLA RELAZIONE EDUCATIVA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</a:rPr>
              <a:t>1997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dirty="0" smtClean="0"/>
              <a:t>• </a:t>
            </a:r>
            <a:r>
              <a:rPr lang="it-IT" sz="2000" b="1" dirty="0" smtClean="0">
                <a:solidFill>
                  <a:srgbClr val="002060"/>
                </a:solidFill>
              </a:rPr>
              <a:t>Si distrae, non sta attento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• Legge stentatamente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• Non sta mai fermo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• Non mi ascolta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• Mi sfida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• Ha la testa tra le nuvole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• Non è portato alla matematica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• Dimentica subito ciò che studia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• È timido, chiuso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81538" y="1557338"/>
            <a:ext cx="4032250" cy="423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OGGI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48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• Ha un disturbo dell’attenzione</a:t>
            </a:r>
          </a:p>
          <a:p>
            <a:pPr>
              <a:spcBef>
                <a:spcPts val="48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• È dislessico</a:t>
            </a:r>
          </a:p>
          <a:p>
            <a:pPr>
              <a:spcBef>
                <a:spcPts val="48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• È iperattivo</a:t>
            </a:r>
          </a:p>
          <a:p>
            <a:pPr>
              <a:spcBef>
                <a:spcPts val="48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• È demotivato</a:t>
            </a:r>
          </a:p>
          <a:p>
            <a:pPr>
              <a:spcBef>
                <a:spcPts val="48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• È bullismo</a:t>
            </a:r>
          </a:p>
          <a:p>
            <a:pPr>
              <a:spcBef>
                <a:spcPts val="48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• Ha un disturbo dell’attenzione</a:t>
            </a:r>
          </a:p>
          <a:p>
            <a:pPr>
              <a:spcBef>
                <a:spcPts val="48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• È </a:t>
            </a:r>
            <a:r>
              <a:rPr lang="it-IT" sz="2000" b="1" dirty="0" err="1">
                <a:solidFill>
                  <a:srgbClr val="002060"/>
                </a:solidFill>
                <a:latin typeface="+mn-lt"/>
              </a:rPr>
              <a:t>discalculico</a:t>
            </a:r>
            <a:endParaRPr lang="it-IT" sz="2000" b="1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48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• Ha un deficit di memoria</a:t>
            </a:r>
          </a:p>
          <a:p>
            <a:pPr>
              <a:spcBef>
                <a:spcPts val="48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• È un po’ autistico</a:t>
            </a:r>
          </a:p>
          <a:p>
            <a:pPr>
              <a:defRPr/>
            </a:pPr>
            <a:endParaRPr lang="it-IT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57166"/>
            <a:ext cx="9001156" cy="592935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95288" y="981075"/>
            <a:ext cx="8378825" cy="525621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00113" y="2349500"/>
            <a:ext cx="3743325" cy="2676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Nel concetto di </a:t>
            </a:r>
            <a: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BES</a:t>
            </a:r>
            <a:r>
              <a:rPr lang="it-IT" altLang="it-IT" sz="1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rientrano tutti i vari </a:t>
            </a:r>
            <a:r>
              <a:rPr lang="it-IT" altLang="it-IT" sz="1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disturbi/difficoltà</a:t>
            </a:r>
            <a:r>
              <a:rPr lang="it-IT" altLang="it-IT" sz="1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di apprendimento, comportamento e altre problematicità riconducibili a </a:t>
            </a:r>
            <a:r>
              <a:rPr lang="it-IT" altLang="it-IT" sz="1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ragioni psicologiche e ambientali </a:t>
            </a:r>
            <a:r>
              <a:rPr lang="it-IT" altLang="it-IT" sz="1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che insieme compromettono il funzionamento </a:t>
            </a:r>
            <a:r>
              <a:rPr lang="it-IT" altLang="it-IT" sz="1800" b="1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apprenditivo</a:t>
            </a:r>
            <a:r>
              <a:rPr lang="it-IT" altLang="it-IT" sz="1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dello studente.</a:t>
            </a:r>
          </a:p>
        </p:txBody>
      </p:sp>
      <p:sp>
        <p:nvSpPr>
          <p:cNvPr id="7" name="Ovale 6"/>
          <p:cNvSpPr/>
          <p:nvPr/>
        </p:nvSpPr>
        <p:spPr>
          <a:xfrm>
            <a:off x="4357686" y="1357298"/>
            <a:ext cx="2735262" cy="1582738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Alunni in situazione di svantaggio </a:t>
            </a:r>
          </a:p>
          <a:p>
            <a:pPr algn="ctr">
              <a:defRPr/>
            </a:pPr>
            <a:r>
              <a:rPr lang="it-IT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socio-culturale</a:t>
            </a:r>
          </a:p>
        </p:txBody>
      </p:sp>
      <p:sp>
        <p:nvSpPr>
          <p:cNvPr id="8" name="Ovale 7"/>
          <p:cNvSpPr/>
          <p:nvPr/>
        </p:nvSpPr>
        <p:spPr>
          <a:xfrm>
            <a:off x="6011863" y="3068638"/>
            <a:ext cx="2520950" cy="1466850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Alunni </a:t>
            </a:r>
          </a:p>
          <a:p>
            <a:pPr algn="ctr">
              <a:defRPr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 disturbi evolutivi specifici</a:t>
            </a:r>
          </a:p>
        </p:txBody>
      </p:sp>
      <p:sp>
        <p:nvSpPr>
          <p:cNvPr id="9" name="Ovale 8"/>
          <p:cNvSpPr/>
          <p:nvPr/>
        </p:nvSpPr>
        <p:spPr>
          <a:xfrm>
            <a:off x="4143372" y="4572008"/>
            <a:ext cx="2520950" cy="1457325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Alunni stranieri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5072067" y="260350"/>
            <a:ext cx="2974972" cy="1882766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Alunni in situazione di svantaggio 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socio-culturale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910" y="2786058"/>
            <a:ext cx="75596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Blip>
                <a:blip r:embed="rId2"/>
              </a:buBlip>
              <a:defRPr/>
            </a:pPr>
            <a:r>
              <a:rPr lang="it-IT" sz="2800" dirty="0">
                <a:latin typeface="Comic Sans MS" pitchFamily="66" charset="0"/>
              </a:rPr>
              <a:t>Lo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svantaggio socio-culturale</a:t>
            </a:r>
            <a:r>
              <a:rPr lang="it-IT" sz="2800" dirty="0">
                <a:latin typeface="Comic Sans MS" pitchFamily="66" charset="0"/>
              </a:rPr>
              <a:t> è una condizione di tipo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culturale, affettivo, linguistico, socio-relazionale</a:t>
            </a:r>
            <a:r>
              <a:rPr lang="it-IT" sz="2800" dirty="0">
                <a:latin typeface="Comic Sans MS" pitchFamily="66" charset="0"/>
              </a:rPr>
              <a:t> in cui si trova un determinato alunno.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4357686" y="296862"/>
            <a:ext cx="3857652" cy="206056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Alunni </a:t>
            </a:r>
          </a:p>
          <a:p>
            <a:pPr algn="ctr">
              <a:defRPr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 disturbi evolutivi specifici</a:t>
            </a:r>
          </a:p>
        </p:txBody>
      </p:sp>
      <p:sp>
        <p:nvSpPr>
          <p:cNvPr id="5" name="Rettangolo 4"/>
          <p:cNvSpPr/>
          <p:nvPr/>
        </p:nvSpPr>
        <p:spPr>
          <a:xfrm>
            <a:off x="785786" y="2714620"/>
            <a:ext cx="76740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dirty="0">
                <a:latin typeface="Comic Sans MS" pitchFamily="66" charset="0"/>
              </a:rPr>
              <a:t>Per </a:t>
            </a:r>
            <a:r>
              <a:rPr lang="it-IT" sz="2400" dirty="0">
                <a:solidFill>
                  <a:srgbClr val="002060"/>
                </a:solidFill>
                <a:latin typeface="Comic Sans MS" pitchFamily="66" charset="0"/>
              </a:rPr>
              <a:t>“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disturbi evolutivi specifici</a:t>
            </a:r>
            <a:r>
              <a:rPr lang="it-IT" sz="2400" dirty="0">
                <a:solidFill>
                  <a:srgbClr val="002060"/>
                </a:solidFill>
                <a:latin typeface="Comic Sans MS" pitchFamily="66" charset="0"/>
              </a:rPr>
              <a:t>”</a:t>
            </a:r>
            <a:r>
              <a:rPr lang="it-IT" sz="2400" dirty="0">
                <a:latin typeface="Comic Sans MS" pitchFamily="66" charset="0"/>
              </a:rPr>
              <a:t> si intendono anche:</a:t>
            </a:r>
          </a:p>
          <a:p>
            <a:pPr algn="just">
              <a:defRPr/>
            </a:pPr>
            <a:endParaRPr lang="it-IT" dirty="0"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it-IT" sz="2400" dirty="0">
                <a:latin typeface="Comic Sans MS" pitchFamily="66" charset="0"/>
              </a:rPr>
              <a:t>deficit del linguaggio, 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it-IT" sz="2400" dirty="0">
                <a:latin typeface="Comic Sans MS" pitchFamily="66" charset="0"/>
              </a:rPr>
              <a:t>deficit delle abilità non verbali, 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it-IT" sz="2400" dirty="0">
                <a:latin typeface="Comic Sans MS" pitchFamily="66" charset="0"/>
              </a:rPr>
              <a:t>deficit della coordinazione motoria, 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it-IT" sz="2400" dirty="0">
                <a:latin typeface="Comic Sans MS" pitchFamily="66" charset="0"/>
              </a:rPr>
              <a:t>deficit dell’attenzione e dell’iperattività, </a:t>
            </a:r>
          </a:p>
          <a:p>
            <a:pPr algn="just">
              <a:defRPr/>
            </a:pPr>
            <a:endParaRPr lang="it-IT" dirty="0">
              <a:latin typeface="Comic Sans MS" pitchFamily="66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500034" y="357166"/>
            <a:ext cx="3500462" cy="2286016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Alunni stranieri</a:t>
            </a:r>
          </a:p>
        </p:txBody>
      </p:sp>
      <p:sp>
        <p:nvSpPr>
          <p:cNvPr id="5" name="Rettangolo 3"/>
          <p:cNvSpPr>
            <a:spLocks noChangeArrowheads="1"/>
          </p:cNvSpPr>
          <p:nvPr/>
        </p:nvSpPr>
        <p:spPr bwMode="auto">
          <a:xfrm>
            <a:off x="642910" y="2928934"/>
            <a:ext cx="7848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Tx/>
              <a:buBlip>
                <a:blip r:embed="rId2"/>
              </a:buBlip>
            </a:pPr>
            <a:r>
              <a:rPr lang="it-IT" sz="2600" dirty="0">
                <a:latin typeface="Comic Sans MS" pitchFamily="66" charset="0"/>
              </a:rPr>
              <a:t>Le difficoltà scolastiche degli </a:t>
            </a:r>
            <a:r>
              <a:rPr lang="it-IT" sz="2600" b="1" dirty="0">
                <a:solidFill>
                  <a:srgbClr val="C00000"/>
                </a:solidFill>
                <a:latin typeface="Comic Sans MS" pitchFamily="66" charset="0"/>
              </a:rPr>
              <a:t>alunni stranieri </a:t>
            </a:r>
            <a:r>
              <a:rPr lang="it-IT" sz="2600" dirty="0">
                <a:latin typeface="Comic Sans MS" pitchFamily="66" charset="0"/>
              </a:rPr>
              <a:t>sono spesso da valutare in termini di difficoltà di apprendimento, e non disturbi. </a:t>
            </a:r>
          </a:p>
          <a:p>
            <a:pPr marL="457200" indent="-457200" algn="just">
              <a:buFontTx/>
              <a:buBlip>
                <a:blip r:embed="rId2"/>
              </a:buBlip>
            </a:pPr>
            <a:endParaRPr lang="it-IT" sz="2600" dirty="0">
              <a:latin typeface="Comic Sans MS" pitchFamily="66" charset="0"/>
            </a:endParaRPr>
          </a:p>
          <a:p>
            <a:pPr marL="457200" indent="-457200" algn="just">
              <a:buFontTx/>
              <a:buBlip>
                <a:blip r:embed="rId2"/>
              </a:buBlip>
            </a:pPr>
            <a:r>
              <a:rPr lang="it-IT" sz="2600" dirty="0">
                <a:latin typeface="Comic Sans MS" pitchFamily="66" charset="0"/>
              </a:rPr>
              <a:t>Le difficoltà che incontrano gli alunni stranieri sono per lo più linguistiche.</a:t>
            </a:r>
          </a:p>
        </p:txBody>
      </p:sp>
      <p:sp>
        <p:nvSpPr>
          <p:cNvPr id="8194" name="AutoShape 2" descr="Risultati immagini per immagini per alunni strani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 descr="http://www.icpiola.gov.it/drupal7/sites/default/files/stranier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2137410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3143240" y="214290"/>
            <a:ext cx="3071834" cy="1714512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Alunni 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 DSA 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(L. 170/2010)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2071678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Dislessia: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disturbo specifico  che si manifesta con difficoltà nell’imparare a leggere, in particolare nella decifrazione dei segni linguistici, ovvero nella correttezza e nella rapidità della lettura (ICD 10 F 81.0).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Disgrafia: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disturbo specifico di scrittura che si manifesta nella realizzazione grafica (ICD 10 F81.8).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Disortografia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disturbo specifico di scrittura che si manifesta nei processi di </a:t>
            </a: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transcodifica (ICD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F81.1).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Discalculia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disturbo specifico che si manifesta negli automatismi del calcolo e dell’elaborazione dei numeri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(ICD 10 F 81.2).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8313" y="1484313"/>
            <a:ext cx="7920037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it-IT" sz="1000" dirty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it-IT" sz="2000" dirty="0">
                <a:latin typeface="Calibri" pitchFamily="34" charset="0"/>
              </a:rPr>
              <a:t>l'uso di una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didattica individualizzata e personalizzata</a:t>
            </a:r>
            <a:r>
              <a:rPr lang="it-IT" sz="2400" dirty="0">
                <a:latin typeface="Calibri" pitchFamily="34" charset="0"/>
              </a:rPr>
              <a:t>, </a:t>
            </a:r>
            <a:r>
              <a:rPr lang="it-IT" sz="2000" dirty="0">
                <a:latin typeface="Calibri" pitchFamily="34" charset="0"/>
              </a:rPr>
              <a:t>con forme efficaci e flessibili di lavoro scolastico che tengano conto anche di caratteristiche peculiari dei soggetti; 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it-IT" sz="2000" dirty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it-IT" sz="2000" dirty="0">
                <a:latin typeface="Calibri" pitchFamily="34" charset="0"/>
              </a:rPr>
              <a:t>l'introduzione di :</a:t>
            </a:r>
          </a:p>
          <a:p>
            <a:pPr marL="800100" lvl="1" indent="-342900" algn="just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strumenti compensativi</a:t>
            </a:r>
            <a:r>
              <a:rPr lang="it-IT" sz="2400" dirty="0">
                <a:latin typeface="Calibri" pitchFamily="34" charset="0"/>
              </a:rPr>
              <a:t> </a:t>
            </a:r>
            <a:r>
              <a:rPr lang="it-IT" sz="2000" dirty="0">
                <a:latin typeface="Calibri" pitchFamily="34" charset="0"/>
              </a:rPr>
              <a:t>(mezzi di apprendimento alternativi e le 	tecnologie  informatiche),	 </a:t>
            </a:r>
          </a:p>
          <a:p>
            <a:pPr marL="800100" lvl="1" indent="-342900" algn="just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misure dispensative</a:t>
            </a:r>
            <a:r>
              <a:rPr lang="it-IT" sz="2400" dirty="0">
                <a:latin typeface="Calibri" pitchFamily="34" charset="0"/>
              </a:rPr>
              <a:t> </a:t>
            </a:r>
            <a:r>
              <a:rPr lang="it-IT" sz="2000" dirty="0">
                <a:latin typeface="Calibri" pitchFamily="34" charset="0"/>
              </a:rPr>
              <a:t>da alcune prestazioni non essenziali ai fini 	della qualità dei concetti da apprendere; </a:t>
            </a:r>
          </a:p>
          <a:p>
            <a:pPr algn="just">
              <a:defRPr/>
            </a:pPr>
            <a:endParaRPr lang="it-IT" sz="2000" dirty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it-IT" sz="2000" dirty="0">
                <a:latin typeface="Calibri" pitchFamily="34" charset="0"/>
              </a:rPr>
              <a:t>per l'insegnamento delle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lingue straniere</a:t>
            </a:r>
            <a:r>
              <a:rPr lang="it-IT" sz="2000" dirty="0">
                <a:latin typeface="Calibri" pitchFamily="34" charset="0"/>
              </a:rPr>
              <a:t>:</a:t>
            </a:r>
          </a:p>
          <a:p>
            <a:pPr marL="800100" lvl="1" indent="-342900" algn="just">
              <a:buClr>
                <a:srgbClr val="CC9900"/>
              </a:buClr>
              <a:buFont typeface="Wingdings" pitchFamily="2" charset="2"/>
              <a:buChar char="ü"/>
              <a:defRPr/>
            </a:pPr>
            <a:r>
              <a:rPr lang="it-IT" sz="2000" dirty="0">
                <a:latin typeface="Calibri" pitchFamily="34" charset="0"/>
              </a:rPr>
              <a:t>l'uso di </a:t>
            </a:r>
            <a:r>
              <a:rPr lang="it-IT" sz="2000" b="1" dirty="0">
                <a:latin typeface="Calibri" pitchFamily="34" charset="0"/>
              </a:rPr>
              <a:t>strumenti compensativi</a:t>
            </a:r>
            <a:r>
              <a:rPr lang="it-IT" sz="2000" dirty="0">
                <a:latin typeface="Calibri" pitchFamily="34" charset="0"/>
              </a:rPr>
              <a:t> che favoriscano la comunicazione 	verbale e che assicurino ritmi graduali di apprendimento;</a:t>
            </a:r>
          </a:p>
          <a:p>
            <a:pPr marL="800100" lvl="1" indent="-342900" algn="just">
              <a:buClr>
                <a:srgbClr val="CC9900"/>
              </a:buClr>
              <a:buFont typeface="Wingdings" pitchFamily="2" charset="2"/>
              <a:buChar char="ü"/>
              <a:defRPr/>
            </a:pPr>
            <a:r>
              <a:rPr lang="it-IT" sz="2000" dirty="0">
                <a:latin typeface="Calibri" pitchFamily="34" charset="0"/>
              </a:rPr>
              <a:t>possibilità dell'</a:t>
            </a:r>
            <a:r>
              <a:rPr lang="it-IT" sz="2000" b="1" dirty="0">
                <a:latin typeface="Calibri" pitchFamily="34" charset="0"/>
              </a:rPr>
              <a:t>esonero</a:t>
            </a:r>
            <a:r>
              <a:rPr lang="it-IT" sz="2000" dirty="0">
                <a:latin typeface="Calibri" pitchFamily="34" charset="0"/>
              </a:rPr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428604"/>
            <a:ext cx="7072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mic Sans MS" pitchFamily="66" charset="0"/>
              </a:rPr>
              <a:t>Agli studenti con </a:t>
            </a:r>
            <a:r>
              <a:rPr lang="it-IT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DSA</a:t>
            </a:r>
            <a:r>
              <a:rPr lang="it-IT" sz="2400" dirty="0" smtClean="0">
                <a:latin typeface="Comic Sans MS" pitchFamily="66" charset="0"/>
              </a:rPr>
              <a:t> le istituzioni scolastiche, garantiscono: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0" y="6305"/>
              <a:ext cx="5625" cy="3148"/>
            </a:xfrm>
            <a:prstGeom prst="rect">
              <a:avLst/>
            </a:prstGeom>
            <a:noFill/>
          </p:spPr>
        </p:pic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57158" y="214290"/>
            <a:ext cx="84747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2C7C9F"/>
              </a:solidFill>
              <a:effectLst/>
              <a:latin typeface="Tahoma" pitchFamily="34" charset="0"/>
              <a:ea typeface="Century Gothic" pitchFamily="34" charset="0"/>
              <a:cs typeface="Tahoma" pitchFamily="34" charset="0"/>
            </a:endParaRPr>
          </a:p>
          <a:p>
            <a:pPr marL="0" marR="0" lvl="0" indent="476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Tahoma" pitchFamily="34" charset="0"/>
                <a:ea typeface="Century Gothic" pitchFamily="34" charset="0"/>
                <a:cs typeface="Tahoma" pitchFamily="34" charset="0"/>
              </a:rPr>
              <a:t>LA NORMATIVA SULL’INCLUSIONE SCOLASTICA: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7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Tahoma" pitchFamily="34" charset="0"/>
                <a:ea typeface="Century Gothic" pitchFamily="34" charset="0"/>
                <a:cs typeface="Tahoma" pitchFamily="34" charset="0"/>
              </a:rPr>
              <a:t>LA RISPOSTA DELLA SCUOLA </a:t>
            </a:r>
          </a:p>
          <a:p>
            <a:pPr marL="0" marR="0" lvl="0" indent="47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Tahoma" pitchFamily="34" charset="0"/>
                <a:ea typeface="Century Gothic" pitchFamily="34" charset="0"/>
                <a:cs typeface="Tahoma" pitchFamily="34" charset="0"/>
              </a:rPr>
              <a:t>AI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7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Tahoma" pitchFamily="34" charset="0"/>
                <a:ea typeface="Century Gothic" pitchFamily="34" charset="0"/>
                <a:cs typeface="Tahoma" pitchFamily="34" charset="0"/>
              </a:rPr>
              <a:t>“BISOGNI  EDUCATIVI SPECIALI”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MISURE DISPENSATIVE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002060"/>
                </a:solidFill>
              </a:rPr>
              <a:t>PER TUTTI GLI ORDINI </a:t>
            </a:r>
            <a:r>
              <a:rPr lang="it-IT" sz="2800" dirty="0" err="1" smtClean="0">
                <a:solidFill>
                  <a:srgbClr val="002060"/>
                </a:solidFill>
              </a:rPr>
              <a:t>DI</a:t>
            </a:r>
            <a:r>
              <a:rPr lang="it-IT" sz="2800" dirty="0" smtClean="0">
                <a:solidFill>
                  <a:srgbClr val="002060"/>
                </a:solidFill>
              </a:rPr>
              <a:t> SCUOLA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Dispensa dalla lettura ad alta voce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Dispensa dalla scrittura veloce sotto dettatura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Dispensa dal copiare alla lavagna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Dispensa dallo studio mnemonico delle tabelline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Dispensa, ove necessario, dallo studio della lingua straniera in forma scritta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Programmazione di tempi più lunghi per prove scritte e per lo studio a casa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Organizzazione di interrogazioni programmate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Valutazione delle prove scritte e orali con modalità che tengono conto del contenuto e non della forma</a:t>
            </a: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3200" smtClean="0">
                <a:solidFill>
                  <a:srgbClr val="FF0000"/>
                </a:solidFill>
              </a:rPr>
              <a:t>STRUMENTI COMPENSATIVI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it-IT" sz="3300" dirty="0" smtClean="0">
                <a:solidFill>
                  <a:srgbClr val="002060"/>
                </a:solidFill>
              </a:rPr>
              <a:t>Tabelle, formulari, procedure specifiche..sintesi, schemi e mappe elaborati dai docenti</a:t>
            </a:r>
          </a:p>
          <a:p>
            <a:r>
              <a:rPr lang="it-IT" sz="3300" dirty="0" smtClean="0">
                <a:solidFill>
                  <a:srgbClr val="002060"/>
                </a:solidFill>
              </a:rPr>
              <a:t>Calcolatrice o computer con foglio di calcolo e stampante</a:t>
            </a:r>
          </a:p>
          <a:p>
            <a:r>
              <a:rPr lang="it-IT" sz="3300" dirty="0" smtClean="0">
                <a:solidFill>
                  <a:srgbClr val="002060"/>
                </a:solidFill>
              </a:rPr>
              <a:t>Computer con videoscrittura, correttore ortografico, stampante e scanner</a:t>
            </a:r>
          </a:p>
          <a:p>
            <a:r>
              <a:rPr lang="it-IT" sz="3300" dirty="0" smtClean="0">
                <a:solidFill>
                  <a:srgbClr val="002060"/>
                </a:solidFill>
              </a:rPr>
              <a:t>Risorse audio (cassette registrate, sintesi vocale, audiolibri, libri parlati, libri digitali,)</a:t>
            </a:r>
          </a:p>
          <a:p>
            <a:r>
              <a:rPr lang="it-IT" sz="3300" dirty="0" smtClean="0">
                <a:solidFill>
                  <a:srgbClr val="002060"/>
                </a:solidFill>
              </a:rPr>
              <a:t>Software didattici</a:t>
            </a:r>
          </a:p>
          <a:p>
            <a:r>
              <a:rPr lang="it-IT" sz="3300" dirty="0" smtClean="0">
                <a:solidFill>
                  <a:srgbClr val="002060"/>
                </a:solidFill>
              </a:rPr>
              <a:t>Tavola pitagorica</a:t>
            </a:r>
          </a:p>
          <a:p>
            <a:r>
              <a:rPr lang="it-IT" sz="3300" dirty="0" smtClean="0">
                <a:solidFill>
                  <a:srgbClr val="002060"/>
                </a:solidFill>
              </a:rPr>
              <a:t>Computer con sintetizzatore vocale</a:t>
            </a: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1494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Trattare gli argomenti in modo esaustivo in classe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Schematizzare, fare sintesi anche visive, mappe, schemi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Consegne scritte, chiare e dattiloscritte oppure lette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Verifiche con domande a risposta multipla o interrogazione orale. No a domande aperte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Evitare l’uso del corsivo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Evitare di far prendere appunti mentre si parla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Favorire l’autostima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Attività di discriminazione di figure (giochi, </a:t>
            </a:r>
            <a:r>
              <a:rPr lang="it-IT" sz="2400" dirty="0" err="1" smtClean="0">
                <a:solidFill>
                  <a:srgbClr val="002060"/>
                </a:solidFill>
              </a:rPr>
              <a:t>memory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</a:rPr>
              <a:t>puzzle…</a:t>
            </a:r>
            <a:r>
              <a:rPr lang="it-IT" sz="2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Molta attività linguistica 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Scoprire, apprendere i trucchi del calcolo: 3X8=8X3, prima le tabelline del 3 e dei quadrati 2X2, 3X3, 4X4…7+5=5+5+2…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286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CONSIGLI RELATIVI ALLE ATTIVITA’ DIDATTICHE CON ALUNNI CON </a:t>
            </a:r>
            <a:r>
              <a:rPr lang="it-IT" sz="3100" b="1" dirty="0" smtClean="0">
                <a:solidFill>
                  <a:srgbClr val="FF0000"/>
                </a:solidFill>
              </a:rPr>
              <a:t>DSA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it-IT" altLang="it-IT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iano</a:t>
            </a:r>
            <a:r>
              <a:rPr lang="it-IT" alt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</a:t>
            </a:r>
            <a:r>
              <a:rPr lang="it-IT" altLang="it-IT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idattico</a:t>
            </a:r>
            <a:r>
              <a:rPr lang="it-IT" alt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</a:t>
            </a:r>
            <a:r>
              <a:rPr lang="it-IT" altLang="it-IT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ersonalizzato</a:t>
            </a:r>
            <a: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dirty="0"/>
          </a:p>
        </p:txBody>
      </p:sp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 rot="-900000">
            <a:off x="280598" y="1530564"/>
            <a:ext cx="3678238" cy="99670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r>
              <a:rPr lang="it-IT" sz="3600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COSA E'?</a:t>
            </a:r>
            <a:endParaRPr lang="it-IT" sz="3600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488" y="2571744"/>
            <a:ext cx="35719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STRUMENTO</a:t>
            </a:r>
            <a:endParaRPr lang="it-IT" sz="2800" b="1" dirty="0">
              <a:solidFill>
                <a:srgbClr val="0070C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rot="10800000" flipV="1">
            <a:off x="2285984" y="3286124"/>
            <a:ext cx="1357322" cy="1071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429256" y="3286124"/>
            <a:ext cx="1428760" cy="1143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57158" y="4572008"/>
            <a:ext cx="35719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DIDATTICO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143504" y="4643446"/>
            <a:ext cx="35719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EDUCATIVO</a:t>
            </a:r>
            <a:endParaRPr lang="it-IT" sz="2800" b="1" dirty="0">
              <a:solidFill>
                <a:srgbClr val="0070C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rot="5400000">
            <a:off x="1678761" y="5536421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6680215" y="5607065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42910" y="592933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Individua gli strumenti</a:t>
            </a:r>
            <a:endParaRPr lang="it-IT" sz="20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15008" y="600726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Fa emergere il “</a:t>
            </a:r>
            <a:r>
              <a:rPr lang="it-IT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vero</a:t>
            </a:r>
            <a:r>
              <a:rPr lang="it-IT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” alunno</a:t>
            </a:r>
            <a:endParaRPr lang="it-IT" sz="20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Il PDP</a:t>
            </a:r>
            <a:b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643470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Deve contenere le seguenti voci: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dati anagrafici dell’alunno;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tipologia di disturbo;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attività didattiche individualizzate;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attività didattiche personalizzate;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strumenti compensativi utilizzati;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misure </a:t>
            </a:r>
            <a:r>
              <a:rPr lang="it-IT" dirty="0" err="1" smtClean="0">
                <a:solidFill>
                  <a:srgbClr val="002060"/>
                </a:solidFill>
              </a:rPr>
              <a:t>dispensative</a:t>
            </a:r>
            <a:r>
              <a:rPr lang="it-IT" dirty="0" smtClean="0">
                <a:solidFill>
                  <a:srgbClr val="002060"/>
                </a:solidFill>
              </a:rPr>
              <a:t> adottate;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forme di verifica e valutazione personalizzate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Il PDP</a:t>
            </a:r>
            <a:br>
              <a:rPr lang="it-IT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  <a:defRPr/>
            </a:pPr>
            <a:r>
              <a:rPr lang="it-IT" alt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Delibera del </a:t>
            </a:r>
            <a:r>
              <a:rPr lang="it-IT" alt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Consiglio di classe/team docenti</a:t>
            </a:r>
          </a:p>
          <a:p>
            <a:pPr algn="just">
              <a:buBlip>
                <a:blip r:embed="rId2"/>
              </a:buBlip>
              <a:defRPr/>
            </a:pPr>
            <a:r>
              <a:rPr lang="it-IT" alt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 compilato </a:t>
            </a:r>
            <a:r>
              <a:rPr lang="it-IT" alt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nel primo trimestre per gli studenti già in possesso di diagnosi </a:t>
            </a:r>
          </a:p>
          <a:p>
            <a:pPr algn="just">
              <a:buBlip>
                <a:blip r:embed="rId2"/>
              </a:buBlip>
              <a:defRPr/>
            </a:pPr>
            <a:r>
              <a:rPr lang="it-IT" alt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</a:t>
            </a:r>
            <a:r>
              <a:rPr lang="it-IT" alt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PDP</a:t>
            </a:r>
            <a:r>
              <a:rPr lang="it-IT" alt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alt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firmato da: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it-IT" alt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Dirigente scolastico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it-IT" alt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docenti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it-IT" alt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Famiglia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it-IT" alt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SITI </a:t>
            </a:r>
            <a:r>
              <a:rPr lang="it-IT" sz="3200" dirty="0" err="1" smtClean="0">
                <a:solidFill>
                  <a:srgbClr val="FF0000"/>
                </a:solidFill>
              </a:rPr>
              <a:t>DI</a:t>
            </a:r>
            <a:r>
              <a:rPr lang="it-IT" sz="3200" dirty="0" smtClean="0">
                <a:solidFill>
                  <a:srgbClr val="FF0000"/>
                </a:solidFill>
              </a:rPr>
              <a:t> SUPPORTO ALLO STUDIO PER ALUNNI </a:t>
            </a:r>
            <a:r>
              <a:rPr lang="it-IT" sz="3200" smtClean="0">
                <a:solidFill>
                  <a:srgbClr val="FF0000"/>
                </a:solidFill>
              </a:rPr>
              <a:t>CON </a:t>
            </a:r>
            <a:r>
              <a:rPr lang="it-IT" sz="3200" b="1" smtClean="0">
                <a:solidFill>
                  <a:srgbClr val="FF0000"/>
                </a:solidFill>
              </a:rPr>
              <a:t>DSA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 smtClean="0">
                <a:hlinkClick r:id="rId2"/>
              </a:rPr>
              <a:t>https://sites.google.com/site/francescaferraro/mate/risorse-per-tutte  </a:t>
            </a:r>
            <a:r>
              <a:rPr lang="it-IT" sz="2400" dirty="0" smtClean="0"/>
              <a:t>(formulari per tutte le classi)</a:t>
            </a:r>
          </a:p>
          <a:p>
            <a:r>
              <a:rPr lang="it-IT" sz="2400" dirty="0" smtClean="0">
                <a:hlinkClick r:id="rId3"/>
              </a:rPr>
              <a:t>http://www.emedea.it/centro-ausili/</a:t>
            </a:r>
            <a:r>
              <a:rPr lang="it-IT" sz="2400" dirty="0" err="1" smtClean="0">
                <a:hlinkClick r:id="rId3"/>
              </a:rPr>
              <a:t>index.php</a:t>
            </a:r>
            <a:r>
              <a:rPr lang="it-IT" sz="2400" dirty="0" smtClean="0">
                <a:hlinkClick r:id="rId3"/>
              </a:rPr>
              <a:t>?option=com_content&amp;view=category&amp;id=104&amp;Itemid=188</a:t>
            </a:r>
            <a:r>
              <a:rPr lang="it-IT" sz="2400" dirty="0" smtClean="0"/>
              <a:t> (strumenti per la matematica e per la geometria)</a:t>
            </a:r>
          </a:p>
          <a:p>
            <a:r>
              <a:rPr lang="it-IT" sz="2400" dirty="0" smtClean="0">
                <a:hlinkClick r:id="rId4"/>
              </a:rPr>
              <a:t>http://appdsa.altervista.org/tutte-le-app-scaricabili-gratuitamente-aid-lombardia/</a:t>
            </a:r>
            <a:r>
              <a:rPr lang="it-IT" sz="2400" dirty="0" smtClean="0"/>
              <a:t> (</a:t>
            </a:r>
            <a:r>
              <a:rPr lang="it-IT" sz="2400" dirty="0" err="1" smtClean="0"/>
              <a:t>app</a:t>
            </a:r>
            <a:r>
              <a:rPr lang="it-IT" sz="2400" dirty="0" smtClean="0"/>
              <a:t> e siti utili per DSA)</a:t>
            </a:r>
          </a:p>
          <a:p>
            <a:r>
              <a:rPr lang="it-IT" sz="2400" dirty="0" smtClean="0">
                <a:hlinkClick r:id="rId5"/>
              </a:rPr>
              <a:t>http://guamodi.blogspot.it/2015/03/tabelline-con-sintesi-vocale-un-aiuto.html</a:t>
            </a:r>
            <a:r>
              <a:rPr lang="it-IT" sz="2400" dirty="0" smtClean="0"/>
              <a:t> (tabelline con sintesi vocale)</a:t>
            </a:r>
          </a:p>
          <a:p>
            <a:r>
              <a:rPr lang="it-IT" sz="2400" dirty="0" smtClean="0">
                <a:hlinkClick r:id="rId6"/>
              </a:rPr>
              <a:t>https://maestrapam.wordpress.com/2016/02/14/analisi-grammaticale/</a:t>
            </a:r>
            <a:r>
              <a:rPr lang="it-IT" sz="2400" dirty="0" smtClean="0"/>
              <a:t> (analisi grammaticale)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DOCUMENTO DEL 15 MAGGIO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it-IT" dirty="0" smtClean="0">
                <a:hlinkClick r:id="rId2"/>
              </a:rPr>
              <a:t>http://dida.orizzontescuola.it/news/documento-del-15-maggio-l%E2%80%99allegato-gli-alunni-con-disturbi-specifici-di-apprendimento</a:t>
            </a:r>
            <a:r>
              <a:rPr lang="it-IT" dirty="0" smtClean="0"/>
              <a:t>(l’allegato per gli alunni con disturbi specifici di apprendimento)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643182"/>
            <a:ext cx="8229600" cy="1042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GRAZIE PER L’ATTENZIONE!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57158" y="357166"/>
            <a:ext cx="8429625" cy="714380"/>
          </a:xfrm>
          <a:prstGeom prst="rect">
            <a:avLst/>
          </a:prstGeom>
          <a:solidFill>
            <a:srgbClr val="DCF0F6"/>
          </a:solidFill>
          <a:ln w="9525">
            <a:solidFill>
              <a:srgbClr val="0433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LA NORMATIVA SULL’INCLUSIONE SCOLASTICA: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LA RISPOSTA DELLA SCUOLA AI BES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5984" y="1785926"/>
            <a:ext cx="464347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DALL’ ICD  ALL’ ICF</a:t>
            </a:r>
            <a:endParaRPr lang="it-IT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1472" y="2786058"/>
            <a:ext cx="8001056" cy="31085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AR ESSENCE" pitchFamily="2" charset="0"/>
              </a:rPr>
              <a:t>Il modello diagnostico ICF considera la persona nella sua totalità, in una prospettiva </a:t>
            </a:r>
            <a:r>
              <a:rPr lang="it-IT" sz="3200" dirty="0" err="1" smtClean="0">
                <a:latin typeface="AR ESSENCE" pitchFamily="2" charset="0"/>
              </a:rPr>
              <a:t>bio-</a:t>
            </a:r>
            <a:r>
              <a:rPr lang="it-IT" sz="3200" dirty="0" smtClean="0">
                <a:latin typeface="AR ESSENCE" pitchFamily="2" charset="0"/>
              </a:rPr>
              <a:t> psico-sociale e consente di individuare i Bisogni Educativi Speciali (BES) dell'alunno prescindendo da preclusive tipizzazioni</a:t>
            </a:r>
            <a:r>
              <a:rPr lang="it-IT" sz="3600" dirty="0" smtClean="0">
                <a:latin typeface="AR ESSENCE" pitchFamily="2" charset="0"/>
              </a:rPr>
              <a:t>.</a:t>
            </a:r>
            <a:endParaRPr lang="it-IT" sz="3600" dirty="0">
              <a:latin typeface="AR ESSENCE" pitchFamily="2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Dott.ssa Antonia </a:t>
            </a:r>
            <a:r>
              <a:rPr lang="it-IT" dirty="0" err="1" smtClean="0"/>
              <a:t>Saponaro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DISABILITA’</a:t>
            </a:r>
            <a:r>
              <a:rPr lang="it-IT" dirty="0" smtClean="0">
                <a:solidFill>
                  <a:srgbClr val="FF0000"/>
                </a:solidFill>
              </a:rPr>
              <a:t> SECONDO </a:t>
            </a:r>
            <a:r>
              <a:rPr lang="it-IT" b="1" dirty="0" smtClean="0">
                <a:solidFill>
                  <a:srgbClr val="FF0000"/>
                </a:solidFill>
              </a:rPr>
              <a:t>ICD 10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857365"/>
            <a:ext cx="8229600" cy="3286148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	</a:t>
            </a:r>
            <a:r>
              <a:rPr lang="it-IT" dirty="0" smtClean="0">
                <a:solidFill>
                  <a:srgbClr val="002060"/>
                </a:solidFill>
              </a:rPr>
              <a:t>La condizione di chi in seguito ad una o più menomazioni ha una ridotta capacità d’interazione con l’ambiente sociale, pertanto è meno autonomo nello svolgere le attività quotidiane e spesso in condizione di svantaggio nel partecipare alla vita sociale.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</a:rPr>
              <a:t>Modello sequenziale di base che distingueva tra: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MODELLO MEDICO ICD 10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4348" y="3357562"/>
            <a:ext cx="192882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MENOMAZIONE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7620" y="3357562"/>
            <a:ext cx="192882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DISABILITA’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00826" y="3357562"/>
            <a:ext cx="192882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HANDICAP</a:t>
            </a:r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10800000" flipV="1">
            <a:off x="2000232" y="2214554"/>
            <a:ext cx="2071702" cy="85725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5400000">
            <a:off x="6965967" y="4606933"/>
            <a:ext cx="107157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000628" y="2214554"/>
            <a:ext cx="2357454" cy="7858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643702" y="542926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Condizione di svantaggio sociale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rot="5400000">
            <a:off x="4251323" y="4535495"/>
            <a:ext cx="107157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5400000">
            <a:off x="893737" y="4535495"/>
            <a:ext cx="107157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857620" y="535782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Riduzione parziale o totale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1472" y="535782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Alterazione di una funzione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rot="5400000">
            <a:off x="4108447" y="2749545"/>
            <a:ext cx="107157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MODELLO SOCIALE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ICF 2001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488" y="1571612"/>
            <a:ext cx="28575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CONDIZIONI </a:t>
            </a:r>
            <a:r>
              <a:rPr lang="it-IT" sz="2000" b="1" dirty="0" err="1" smtClean="0">
                <a:solidFill>
                  <a:srgbClr val="002060"/>
                </a:solidFill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</a:rPr>
              <a:t> SALUTE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(Disturbo/Malattia)</a:t>
            </a:r>
            <a:endParaRPr lang="it-IT" sz="2000" b="1" dirty="0">
              <a:solidFill>
                <a:srgbClr val="002060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rot="5400000">
            <a:off x="3929852" y="2856702"/>
            <a:ext cx="857256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14282" y="3714752"/>
            <a:ext cx="335758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Funzioni e strutture  corporee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(Menomazione)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715008" y="3714752"/>
            <a:ext cx="314327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Partecipazione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(Restrizione)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714744" y="3714752"/>
            <a:ext cx="178595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Attività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(Limitazione)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39" name="Connettore 2 38"/>
          <p:cNvCxnSpPr/>
          <p:nvPr/>
        </p:nvCxnSpPr>
        <p:spPr>
          <a:xfrm rot="5400000" flipH="1" flipV="1">
            <a:off x="4000496" y="5000636"/>
            <a:ext cx="85725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428596" y="5857892"/>
            <a:ext cx="214314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Fattori Ambientali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143636" y="5814972"/>
            <a:ext cx="214314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Fattori Personali</a:t>
            </a:r>
            <a:endParaRPr lang="it-IT" sz="2000" b="1" dirty="0">
              <a:solidFill>
                <a:srgbClr val="002060"/>
              </a:solidFill>
            </a:endParaRPr>
          </a:p>
        </p:txBody>
      </p:sp>
      <p:cxnSp>
        <p:nvCxnSpPr>
          <p:cNvPr id="52" name="Connettore 1 51"/>
          <p:cNvCxnSpPr/>
          <p:nvPr/>
        </p:nvCxnSpPr>
        <p:spPr>
          <a:xfrm>
            <a:off x="2143108" y="2786058"/>
            <a:ext cx="442915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rot="5400000">
            <a:off x="1821637" y="3107529"/>
            <a:ext cx="64294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rot="5400000">
            <a:off x="6251587" y="3106735"/>
            <a:ext cx="64294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2214546" y="5143512"/>
            <a:ext cx="442915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16200000" flipV="1">
            <a:off x="1893869" y="4821247"/>
            <a:ext cx="64294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rot="16200000" flipV="1">
            <a:off x="6323025" y="4821247"/>
            <a:ext cx="64294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2214546" y="5429264"/>
            <a:ext cx="442915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rot="5400000">
            <a:off x="6501620" y="5571346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rot="5400000">
            <a:off x="2072464" y="5571346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MODELLO PEI- PROGETTO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VITA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ICF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71472" y="1785926"/>
            <a:ext cx="314327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Diagnosi Funzionale Educativa che comprende funzioni del </a:t>
            </a:r>
          </a:p>
          <a:p>
            <a:endParaRPr lang="it-IT" b="1" dirty="0" smtClean="0">
              <a:solidFill>
                <a:srgbClr val="002060"/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Profilo Dinamico Funzionale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71472" y="3643314"/>
            <a:ext cx="314327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Attività, materiali, metodi di lavoro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71472" y="4929198"/>
            <a:ext cx="314327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Verifica e Valutazione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3857620" y="2071678"/>
            <a:ext cx="142876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3929058" y="4000504"/>
            <a:ext cx="142876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3857620" y="5143512"/>
            <a:ext cx="142876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5429256" y="1714489"/>
            <a:ext cx="357186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Momento conoscitivo del reale funzionamento dell’alunno secondo il modello antropologico ICF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429288" y="2714620"/>
            <a:ext cx="357186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Momento di definizione di obiettivi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e di scelte progettuali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3786182" y="2857496"/>
            <a:ext cx="142876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429256" y="3643314"/>
            <a:ext cx="357186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Momento di definizione di tecniche e risorse per l’insegnamento-apprendimento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429288" y="4714884"/>
            <a:ext cx="357186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Momento di revisione della Diagnosi, del Profilo dinamico e delle attività e materiali.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0298" y="1171572"/>
            <a:ext cx="4214842" cy="757230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PASSAGGIO</a:t>
            </a:r>
            <a:endParaRPr lang="it-IT" b="1" dirty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57158" y="285728"/>
            <a:ext cx="8429625" cy="571504"/>
          </a:xfrm>
          <a:prstGeom prst="rect">
            <a:avLst/>
          </a:prstGeom>
          <a:solidFill>
            <a:srgbClr val="DCF0F6"/>
          </a:solidFill>
          <a:ln w="9525">
            <a:solidFill>
              <a:srgbClr val="0433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LA NORMATIVA SULL’INCLUSIONE SCOLASTICA: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LA RISPOSTA DELLA SCUOLA AI BES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034" y="3357562"/>
            <a:ext cx="81439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 ESSENCE" pitchFamily="2" charset="0"/>
              </a:rPr>
              <a:t>•</a:t>
            </a:r>
            <a:r>
              <a:rPr lang="en-US" sz="2000" b="1" i="1" dirty="0" smtClean="0">
                <a:solidFill>
                  <a:srgbClr val="FF0000"/>
                </a:solidFill>
                <a:latin typeface="AR ESSENCE" pitchFamily="2" charset="0"/>
              </a:rPr>
              <a:t>LEGGE </a:t>
            </a:r>
            <a:r>
              <a:rPr lang="en-US" sz="2000" b="1" i="1" dirty="0">
                <a:solidFill>
                  <a:srgbClr val="FF0000"/>
                </a:solidFill>
                <a:latin typeface="AR ESSENCE" pitchFamily="2" charset="0"/>
              </a:rPr>
              <a:t>L. </a:t>
            </a:r>
            <a:r>
              <a:rPr lang="en-US" sz="2000" b="1" i="1" dirty="0" smtClean="0">
                <a:solidFill>
                  <a:srgbClr val="FF0000"/>
                </a:solidFill>
                <a:latin typeface="AR ESSENCE" pitchFamily="2" charset="0"/>
              </a:rPr>
              <a:t>517/77 </a:t>
            </a:r>
            <a:r>
              <a:rPr lang="en-US" i="1" dirty="0" smtClean="0"/>
              <a:t>PRIMO TESTO LEGISLATIVO IN CUI SI PARLA DI INTEGRAZIONE SCOLASTICA</a:t>
            </a:r>
            <a:endParaRPr lang="it-IT" i="1" dirty="0"/>
          </a:p>
          <a:p>
            <a:r>
              <a:rPr lang="en-US" sz="2000" i="1" dirty="0" smtClean="0">
                <a:solidFill>
                  <a:srgbClr val="FF0000"/>
                </a:solidFill>
                <a:latin typeface="AR ESSENCE" pitchFamily="2" charset="0"/>
                <a:cs typeface="Aharoni" pitchFamily="2" charset="-79"/>
              </a:rPr>
              <a:t>•</a:t>
            </a:r>
            <a:r>
              <a:rPr lang="en-US" sz="2000" b="1" i="1" dirty="0" smtClean="0">
                <a:solidFill>
                  <a:srgbClr val="FF0000"/>
                </a:solidFill>
                <a:latin typeface="AR ESSENCE" pitchFamily="2" charset="0"/>
                <a:cs typeface="Aharoni" pitchFamily="2" charset="-79"/>
              </a:rPr>
              <a:t>L</a:t>
            </a:r>
            <a:r>
              <a:rPr lang="en-US" sz="2000" b="1" i="1" dirty="0">
                <a:solidFill>
                  <a:srgbClr val="FF0000"/>
                </a:solidFill>
                <a:latin typeface="AR ESSENCE" pitchFamily="2" charset="0"/>
                <a:cs typeface="Aharoni" pitchFamily="2" charset="-79"/>
              </a:rPr>
              <a:t>. </a:t>
            </a:r>
            <a:r>
              <a:rPr lang="en-US" sz="2000" b="1" i="1" dirty="0" smtClean="0">
                <a:solidFill>
                  <a:srgbClr val="FF0000"/>
                </a:solidFill>
                <a:latin typeface="AR ESSENCE" pitchFamily="2" charset="0"/>
                <a:cs typeface="Aharoni" pitchFamily="2" charset="-79"/>
              </a:rPr>
              <a:t>104/92 </a:t>
            </a:r>
            <a:r>
              <a:rPr lang="en-US" i="1" dirty="0" smtClean="0"/>
              <a:t>ASSISTENZA, INTEGRAZIONE SOCIALE, DIRITTI DELLE PERSONE HANDICAPPATE</a:t>
            </a:r>
            <a:endParaRPr lang="it-IT" i="1" dirty="0"/>
          </a:p>
          <a:p>
            <a:endParaRPr lang="it-IT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00034" y="2285992"/>
            <a:ext cx="8215370" cy="757230"/>
          </a:xfrm>
          <a:prstGeom prst="rect">
            <a:avLst/>
          </a:prstGeom>
          <a:gradFill flip="none" rotWithShape="1">
            <a:gsLst>
              <a:gs pos="0">
                <a:srgbClr val="79DCFF">
                  <a:shade val="30000"/>
                  <a:satMod val="115000"/>
                </a:srgbClr>
              </a:gs>
              <a:gs pos="50000">
                <a:srgbClr val="79DCFF">
                  <a:shade val="67500"/>
                  <a:satMod val="115000"/>
                </a:srgbClr>
              </a:gs>
              <a:gs pos="100000">
                <a:srgbClr val="79DC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b="1" dirty="0" smtClean="0">
                <a:solidFill>
                  <a:srgbClr val="FFFF00"/>
                </a:solidFill>
              </a:rPr>
              <a:t>DA INTEGRAZIONE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>
          <a:xfrm>
            <a:off x="428596" y="1457324"/>
            <a:ext cx="8215370" cy="757230"/>
          </a:xfrm>
          <a:prstGeom prst="rect">
            <a:avLst/>
          </a:prstGeom>
          <a:gradFill flip="none" rotWithShape="1">
            <a:gsLst>
              <a:gs pos="0">
                <a:srgbClr val="79DCFF">
                  <a:shade val="30000"/>
                  <a:satMod val="115000"/>
                </a:srgbClr>
              </a:gs>
              <a:gs pos="50000">
                <a:srgbClr val="79DCFF">
                  <a:shade val="67500"/>
                  <a:satMod val="115000"/>
                </a:srgbClr>
              </a:gs>
              <a:gs pos="100000">
                <a:srgbClr val="79DC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INCLUSIONE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034" y="2857496"/>
            <a:ext cx="84296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latin typeface="AR ESSENCE" pitchFamily="2" charset="0"/>
              </a:rPr>
              <a:t>L. 170 del 8 ott. 2010</a:t>
            </a:r>
          </a:p>
          <a:p>
            <a:r>
              <a:rPr lang="it-IT" sz="2400" b="1" i="1" dirty="0" err="1" smtClean="0">
                <a:solidFill>
                  <a:srgbClr val="FF0000"/>
                </a:solidFill>
                <a:latin typeface="AR ESSENCE" pitchFamily="2" charset="0"/>
              </a:rPr>
              <a:t>•DM</a:t>
            </a:r>
            <a:r>
              <a:rPr lang="it-IT" sz="2400" b="1" i="1" dirty="0" smtClean="0">
                <a:solidFill>
                  <a:srgbClr val="FF0000"/>
                </a:solidFill>
                <a:latin typeface="AR ESSENCE" pitchFamily="2" charset="0"/>
              </a:rPr>
              <a:t> n. 5669 12 lug. 2011</a:t>
            </a:r>
          </a:p>
          <a:p>
            <a:r>
              <a:rPr lang="it-IT" sz="2400" b="1" i="1" dirty="0" err="1" smtClean="0">
                <a:solidFill>
                  <a:srgbClr val="FF0000"/>
                </a:solidFill>
                <a:latin typeface="AR ESSENCE" pitchFamily="2" charset="0"/>
              </a:rPr>
              <a:t>•Linee</a:t>
            </a:r>
            <a:r>
              <a:rPr lang="it-IT" sz="2400" b="1" i="1" dirty="0" smtClean="0">
                <a:solidFill>
                  <a:srgbClr val="FF0000"/>
                </a:solidFill>
                <a:latin typeface="AR ESSENCE" pitchFamily="2" charset="0"/>
              </a:rPr>
              <a:t> guida allegate al DM n. 5669</a:t>
            </a:r>
          </a:p>
          <a:p>
            <a:r>
              <a:rPr lang="it-IT" sz="2400" i="1" dirty="0" err="1" smtClean="0">
                <a:solidFill>
                  <a:srgbClr val="FF0000"/>
                </a:solidFill>
                <a:latin typeface="AR ESSENCE" pitchFamily="2" charset="0"/>
              </a:rPr>
              <a:t>•</a:t>
            </a:r>
            <a:r>
              <a:rPr lang="it-IT" sz="2400" b="1" i="1" dirty="0" err="1" smtClean="0">
                <a:solidFill>
                  <a:srgbClr val="FF0000"/>
                </a:solidFill>
                <a:latin typeface="AR ESSENCE" pitchFamily="2" charset="0"/>
              </a:rPr>
              <a:t>DIRETTIVA</a:t>
            </a:r>
            <a:r>
              <a:rPr lang="it-IT" sz="2400" b="1" i="1" dirty="0" smtClean="0">
                <a:solidFill>
                  <a:srgbClr val="FF0000"/>
                </a:solidFill>
                <a:latin typeface="AR ESSENCE" pitchFamily="2" charset="0"/>
              </a:rPr>
              <a:t> – 27 dic. 2012 </a:t>
            </a:r>
            <a:r>
              <a:rPr lang="it-IT" sz="2400" i="1" dirty="0" smtClean="0">
                <a:latin typeface="AR ESSENCE" pitchFamily="2" charset="0"/>
              </a:rPr>
              <a:t>(</a:t>
            </a:r>
            <a:r>
              <a:rPr lang="it-IT" sz="2400" i="1" dirty="0" err="1" smtClean="0">
                <a:latin typeface="AR ESSENCE" pitchFamily="2" charset="0"/>
              </a:rPr>
              <a:t>Str</a:t>
            </a:r>
            <a:r>
              <a:rPr lang="en-US" sz="2400" i="1" dirty="0" err="1" smtClean="0">
                <a:latin typeface="AR ESSENCE" pitchFamily="2" charset="0"/>
              </a:rPr>
              <a:t>umenti</a:t>
            </a:r>
            <a:r>
              <a:rPr lang="en-US" sz="2400" i="1" dirty="0" smtClean="0">
                <a:latin typeface="AR ESSENCE" pitchFamily="2" charset="0"/>
              </a:rPr>
              <a:t> </a:t>
            </a:r>
            <a:r>
              <a:rPr lang="en-US" sz="2400" i="1" dirty="0" err="1">
                <a:latin typeface="AR ESSENCE" pitchFamily="2" charset="0"/>
              </a:rPr>
              <a:t>d’intervento</a:t>
            </a:r>
            <a:r>
              <a:rPr lang="en-US" sz="2400" i="1" dirty="0">
                <a:latin typeface="AR ESSENCE" pitchFamily="2" charset="0"/>
              </a:rPr>
              <a:t> per </a:t>
            </a:r>
            <a:r>
              <a:rPr lang="en-US" sz="2400" i="1" dirty="0" err="1">
                <a:latin typeface="AR ESSENCE" pitchFamily="2" charset="0"/>
              </a:rPr>
              <a:t>alunni</a:t>
            </a:r>
            <a:r>
              <a:rPr lang="en-US" sz="2400" i="1" dirty="0">
                <a:latin typeface="AR ESSENCE" pitchFamily="2" charset="0"/>
              </a:rPr>
              <a:t> con </a:t>
            </a:r>
            <a:r>
              <a:rPr lang="en-US" sz="2400" i="1" dirty="0" err="1">
                <a:latin typeface="AR ESSENCE" pitchFamily="2" charset="0"/>
              </a:rPr>
              <a:t>Bisogni</a:t>
            </a:r>
            <a:r>
              <a:rPr lang="en-US" sz="2400" i="1" dirty="0">
                <a:latin typeface="AR ESSENCE" pitchFamily="2" charset="0"/>
              </a:rPr>
              <a:t> </a:t>
            </a:r>
            <a:r>
              <a:rPr lang="en-US" sz="2400" i="1" dirty="0" err="1">
                <a:latin typeface="AR ESSENCE" pitchFamily="2" charset="0"/>
              </a:rPr>
              <a:t>Educativi</a:t>
            </a:r>
            <a:r>
              <a:rPr lang="en-US" sz="2400" i="1" dirty="0">
                <a:latin typeface="AR ESSENCE" pitchFamily="2" charset="0"/>
              </a:rPr>
              <a:t> </a:t>
            </a:r>
            <a:r>
              <a:rPr lang="en-US" sz="2400" i="1" dirty="0" err="1">
                <a:latin typeface="AR ESSENCE" pitchFamily="2" charset="0"/>
              </a:rPr>
              <a:t>Speciali</a:t>
            </a:r>
            <a:r>
              <a:rPr lang="en-US" sz="2400" i="1" dirty="0">
                <a:latin typeface="AR ESSENCE" pitchFamily="2" charset="0"/>
              </a:rPr>
              <a:t> e </a:t>
            </a:r>
            <a:r>
              <a:rPr lang="en-US" sz="2400" i="1" dirty="0" err="1">
                <a:latin typeface="AR ESSENCE" pitchFamily="2" charset="0"/>
              </a:rPr>
              <a:t>organizzazione</a:t>
            </a:r>
            <a:r>
              <a:rPr lang="en-US" sz="2400" i="1" dirty="0">
                <a:latin typeface="AR ESSENCE" pitchFamily="2" charset="0"/>
              </a:rPr>
              <a:t> </a:t>
            </a:r>
            <a:r>
              <a:rPr lang="en-US" sz="2400" i="1" dirty="0" err="1">
                <a:latin typeface="AR ESSENCE" pitchFamily="2" charset="0"/>
              </a:rPr>
              <a:t>territoriale</a:t>
            </a:r>
            <a:r>
              <a:rPr lang="en-US" sz="2400" i="1" dirty="0">
                <a:latin typeface="AR ESSENCE" pitchFamily="2" charset="0"/>
              </a:rPr>
              <a:t> per </a:t>
            </a:r>
            <a:r>
              <a:rPr lang="en-US" sz="2400" i="1" dirty="0" err="1">
                <a:latin typeface="AR ESSENCE" pitchFamily="2" charset="0"/>
              </a:rPr>
              <a:t>l’Inclusione</a:t>
            </a:r>
            <a:r>
              <a:rPr lang="en-US" sz="2400" i="1" dirty="0">
                <a:latin typeface="AR ESSENCE" pitchFamily="2" charset="0"/>
              </a:rPr>
              <a:t> </a:t>
            </a:r>
            <a:r>
              <a:rPr lang="en-US" sz="2400" i="1" dirty="0" err="1" smtClean="0">
                <a:latin typeface="AR ESSENCE" pitchFamily="2" charset="0"/>
              </a:rPr>
              <a:t>Scolastica</a:t>
            </a:r>
            <a:r>
              <a:rPr lang="en-US" sz="2400" i="1" dirty="0" smtClean="0">
                <a:latin typeface="AR ESSENCE" pitchFamily="2" charset="0"/>
              </a:rPr>
              <a:t>)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AR ESSENCE" pitchFamily="2" charset="0"/>
              </a:rPr>
              <a:t>CIRCOLARE MINISTERIALE	n. 8 - 6 </a:t>
            </a:r>
            <a:r>
              <a:rPr lang="en-US" sz="2400" b="1" i="1" dirty="0" err="1">
                <a:solidFill>
                  <a:srgbClr val="FF0000"/>
                </a:solidFill>
                <a:latin typeface="AR ESSENCE" pitchFamily="2" charset="0"/>
              </a:rPr>
              <a:t>marzo</a:t>
            </a:r>
            <a:r>
              <a:rPr lang="en-US" sz="2400" b="1" i="1" dirty="0">
                <a:solidFill>
                  <a:srgbClr val="FF0000"/>
                </a:solidFill>
                <a:latin typeface="AR ESSENCE" pitchFamily="2" charset="0"/>
              </a:rPr>
              <a:t> 2013</a:t>
            </a:r>
            <a:endParaRPr lang="it-IT" sz="2400" b="1" i="1" dirty="0">
              <a:solidFill>
                <a:srgbClr val="FF0000"/>
              </a:solidFill>
              <a:latin typeface="AR ESSENCE" pitchFamily="2" charset="0"/>
            </a:endParaRPr>
          </a:p>
          <a:p>
            <a:r>
              <a:rPr lang="en-US" sz="2400" i="1" dirty="0" smtClean="0">
                <a:latin typeface="AR ESSENCE" pitchFamily="2" charset="0"/>
              </a:rPr>
              <a:t>(</a:t>
            </a:r>
            <a:r>
              <a:rPr lang="en-US" sz="2400" i="1" dirty="0" err="1" smtClean="0">
                <a:latin typeface="AR ESSENCE" pitchFamily="2" charset="0"/>
              </a:rPr>
              <a:t>Indicazioni</a:t>
            </a:r>
            <a:r>
              <a:rPr lang="en-US" sz="2400" i="1" dirty="0" smtClean="0">
                <a:latin typeface="AR ESSENCE" pitchFamily="2" charset="0"/>
              </a:rPr>
              <a:t> </a:t>
            </a:r>
            <a:r>
              <a:rPr lang="en-US" sz="2400" i="1" dirty="0">
                <a:latin typeface="AR ESSENCE" pitchFamily="2" charset="0"/>
              </a:rPr>
              <a:t>operative </a:t>
            </a:r>
            <a:r>
              <a:rPr lang="en-US" sz="2400" i="1" dirty="0" err="1">
                <a:latin typeface="AR ESSENCE" pitchFamily="2" charset="0"/>
              </a:rPr>
              <a:t>riguardanti</a:t>
            </a:r>
            <a:r>
              <a:rPr lang="en-US" sz="2400" i="1" dirty="0">
                <a:latin typeface="AR ESSENCE" pitchFamily="2" charset="0"/>
              </a:rPr>
              <a:t> la </a:t>
            </a:r>
            <a:r>
              <a:rPr lang="en-US" sz="2400" i="1" dirty="0" err="1">
                <a:latin typeface="AR ESSENCE" pitchFamily="2" charset="0"/>
              </a:rPr>
              <a:t>Direttiva</a:t>
            </a:r>
            <a:r>
              <a:rPr lang="en-US" sz="2400" i="1" dirty="0">
                <a:latin typeface="AR ESSENCE" pitchFamily="2" charset="0"/>
              </a:rPr>
              <a:t> del </a:t>
            </a:r>
            <a:r>
              <a:rPr lang="en-US" sz="2400" i="1" dirty="0" smtClean="0">
                <a:latin typeface="AR ESSENCE" pitchFamily="2" charset="0"/>
              </a:rPr>
              <a:t>27/12/2012)</a:t>
            </a:r>
            <a:endParaRPr lang="it-IT" sz="2400" dirty="0">
              <a:latin typeface="AR ESSENCE" pitchFamily="2" charset="0"/>
            </a:endParaRPr>
          </a:p>
          <a:p>
            <a:pPr>
              <a:buFont typeface="Arial" pitchFamily="34" charset="0"/>
              <a:buChar char="•"/>
            </a:pPr>
            <a:endParaRPr lang="it-IT" dirty="0">
              <a:solidFill>
                <a:srgbClr val="FF0000"/>
              </a:solidFill>
              <a:latin typeface="AR ESSENCE" pitchFamily="2" charset="0"/>
            </a:endParaRPr>
          </a:p>
          <a:p>
            <a:endParaRPr lang="it-IT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57158" y="214290"/>
            <a:ext cx="8429625" cy="642942"/>
          </a:xfrm>
          <a:prstGeom prst="rect">
            <a:avLst/>
          </a:prstGeom>
          <a:solidFill>
            <a:srgbClr val="DCF0F6"/>
          </a:solidFill>
          <a:ln w="9525">
            <a:solidFill>
              <a:srgbClr val="0433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LA NORMATIVA SULL’INCLUSIONE SCOLASTICA: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C7C9F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LA RISPOSTA  DELLA SCUOLA  AI BES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Dott.ssa Antonia Saponaro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1305</Words>
  <Application>Microsoft Office PowerPoint</Application>
  <PresentationFormat>Presentazione su schermo (4:3)</PresentationFormat>
  <Paragraphs>223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Diapositiva 1</vt:lpstr>
      <vt:lpstr>Diapositiva 2</vt:lpstr>
      <vt:lpstr>Diapositiva 3</vt:lpstr>
      <vt:lpstr>DISABILITA’ SECONDO ICD 10</vt:lpstr>
      <vt:lpstr>MODELLO MEDICO ICD 10</vt:lpstr>
      <vt:lpstr>MODELLO SOCIALE ICF 2001</vt:lpstr>
      <vt:lpstr>MODELLO PEI- PROGETTO DI VITA ICF</vt:lpstr>
      <vt:lpstr>Diapositiva 8</vt:lpstr>
      <vt:lpstr>Diapositiva 9</vt:lpstr>
      <vt:lpstr>Un po’ di chiarezza</vt:lpstr>
      <vt:lpstr>Osserviamo una classe...</vt:lpstr>
      <vt:lpstr>GLI INSEGNANTI MODIFICANO COSÌ IL LORO APPROCCIO ALLA RELAZIONE EDUCATIVA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MISURE DISPENSATIVE</vt:lpstr>
      <vt:lpstr>STRUMENTI COMPENSATIVI </vt:lpstr>
      <vt:lpstr>CONSIGLI RELATIVI ALLE ATTIVITA’ DIDATTICHE CON ALUNNI CON DSA </vt:lpstr>
      <vt:lpstr>Piano Didattico Personalizzato </vt:lpstr>
      <vt:lpstr>Il PDP </vt:lpstr>
      <vt:lpstr>Il PDP </vt:lpstr>
      <vt:lpstr>SITI DI SUPPORTO ALLO STUDIO PER ALUNNI CON DSA</vt:lpstr>
      <vt:lpstr>DOCUMENTO DEL 15 MAGGIO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Windows XP</cp:lastModifiedBy>
  <cp:revision>71</cp:revision>
  <dcterms:created xsi:type="dcterms:W3CDTF">2016-04-20T15:22:06Z</dcterms:created>
  <dcterms:modified xsi:type="dcterms:W3CDTF">2016-05-20T09:58:12Z</dcterms:modified>
</cp:coreProperties>
</file>